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16" r:id="rId4"/>
    <p:sldId id="508" r:id="rId5"/>
    <p:sldId id="509" r:id="rId6"/>
    <p:sldId id="521" r:id="rId7"/>
    <p:sldId id="520" r:id="rId8"/>
    <p:sldId id="510" r:id="rId9"/>
    <p:sldId id="522" r:id="rId10"/>
    <p:sldId id="511" r:id="rId11"/>
    <p:sldId id="512"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Worklist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algn="just"/>
            <a:r>
              <a:rPr lang="en-US" b="0" i="0" dirty="0">
                <a:solidFill>
                  <a:srgbClr val="333333"/>
                </a:solidFill>
                <a:effectLst/>
              </a:rPr>
              <a:t>A worklist displays a collection of items a user needs to process. Working through the list usually involves reviewing details of the items and taking action. In most cases, the user has to either complete a work item or delegate it.</a:t>
            </a:r>
          </a:p>
          <a:p>
            <a:pPr algn="just"/>
            <a:endParaRPr lang="en-US" dirty="0">
              <a:solidFill>
                <a:srgbClr val="333333"/>
              </a:solidFill>
            </a:endParaRPr>
          </a:p>
          <a:p>
            <a:pPr algn="just"/>
            <a:r>
              <a:rPr lang="en-US" dirty="0">
                <a:solidFill>
                  <a:srgbClr val="333333"/>
                </a:solidFill>
              </a:rPr>
              <a:t>When to use:</a:t>
            </a:r>
          </a:p>
          <a:p>
            <a:pPr marL="285750" indent="-285750" algn="l">
              <a:buFont typeface="Wingdings" panose="05000000000000000000" pitchFamily="2" charset="2"/>
              <a:buChar char="§"/>
            </a:pPr>
            <a:r>
              <a:rPr lang="en-US" b="0" i="0" dirty="0">
                <a:solidFill>
                  <a:srgbClr val="333333"/>
                </a:solidFill>
                <a:effectLst/>
              </a:rPr>
              <a:t>Users have numerous work items and need to decide which ones to process first.</a:t>
            </a:r>
          </a:p>
          <a:p>
            <a:pPr marL="285750" indent="-285750" algn="l">
              <a:buFont typeface="Wingdings" panose="05000000000000000000" pitchFamily="2" charset="2"/>
              <a:buChar char="§"/>
            </a:pPr>
            <a:r>
              <a:rPr lang="en-US" b="0" i="0" dirty="0">
                <a:solidFill>
                  <a:srgbClr val="333333"/>
                </a:solidFill>
                <a:effectLst/>
              </a:rPr>
              <a:t>You want to give users a direct entry point for taking action on work items.</a:t>
            </a:r>
          </a:p>
          <a:p>
            <a:pPr marL="285750" indent="-285750" algn="l">
              <a:buFont typeface="Wingdings" panose="05000000000000000000" pitchFamily="2" charset="2"/>
              <a:buChar char="§"/>
            </a:pPr>
            <a:r>
              <a:rPr lang="en-US" b="0" i="0" dirty="0">
                <a:solidFill>
                  <a:srgbClr val="333333"/>
                </a:solidFill>
                <a:effectLst/>
              </a:rPr>
              <a:t>Users need to work with multiple views of the same content (for example, items that are “Open”, “In Process”, or “Completed”). You want to offer tabs for switching between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A7001BE-BF6C-4DB9-A62A-B67BD7E29C77}"/>
              </a:ext>
            </a:extLst>
          </p:cNvPr>
          <p:cNvGrpSpPr/>
          <p:nvPr/>
        </p:nvGrpSpPr>
        <p:grpSpPr>
          <a:xfrm>
            <a:off x="2622620" y="3607904"/>
            <a:ext cx="6441869" cy="2812993"/>
            <a:chOff x="3230220" y="3607904"/>
            <a:chExt cx="5834269" cy="2563107"/>
          </a:xfrm>
        </p:grpSpPr>
        <p:sp>
          <p:nvSpPr>
            <p:cNvPr id="7" name="Rectangle 6">
              <a:extLst>
                <a:ext uri="{FF2B5EF4-FFF2-40B4-BE49-F238E27FC236}">
                  <a16:creationId xmlns:a16="http://schemas.microsoft.com/office/drawing/2014/main" id="{645A08BD-4B23-4BD9-AF0F-1D87517713DF}"/>
                </a:ext>
              </a:extLst>
            </p:cNvPr>
            <p:cNvSpPr/>
            <p:nvPr/>
          </p:nvSpPr>
          <p:spPr>
            <a:xfrm>
              <a:off x="3230220" y="3607904"/>
              <a:ext cx="5834269" cy="256310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38353ECF-9135-462B-8F73-ED470617C3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795" y="4071618"/>
              <a:ext cx="2406567" cy="16356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A15E98-3072-4018-98B8-0982939FDA6F}"/>
                </a:ext>
              </a:extLst>
            </p:cNvPr>
            <p:cNvSpPr txBox="1"/>
            <p:nvPr/>
          </p:nvSpPr>
          <p:spPr>
            <a:xfrm>
              <a:off x="4111505" y="5707296"/>
              <a:ext cx="1066783" cy="369332"/>
            </a:xfrm>
            <a:prstGeom prst="rect">
              <a:avLst/>
            </a:prstGeom>
            <a:noFill/>
          </p:spPr>
          <p:txBody>
            <a:bodyPr wrap="square" rtlCol="0">
              <a:spAutoFit/>
            </a:bodyPr>
            <a:lstStyle/>
            <a:p>
              <a:r>
                <a:rPr lang="en-US" dirty="0"/>
                <a:t>List Page</a:t>
              </a:r>
            </a:p>
          </p:txBody>
        </p:sp>
        <p:sp>
          <p:nvSpPr>
            <p:cNvPr id="11" name="Rectangle 10">
              <a:extLst>
                <a:ext uri="{FF2B5EF4-FFF2-40B4-BE49-F238E27FC236}">
                  <a16:creationId xmlns:a16="http://schemas.microsoft.com/office/drawing/2014/main" id="{243B923D-D765-4353-A958-FD345D38AB04}"/>
                </a:ext>
              </a:extLst>
            </p:cNvPr>
            <p:cNvSpPr/>
            <p:nvPr/>
          </p:nvSpPr>
          <p:spPr>
            <a:xfrm>
              <a:off x="6788428" y="4071618"/>
              <a:ext cx="2087217" cy="163567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Detail View</a:t>
              </a:r>
            </a:p>
          </p:txBody>
        </p:sp>
        <p:sp>
          <p:nvSpPr>
            <p:cNvPr id="12" name="Arrow: Right 11">
              <a:extLst>
                <a:ext uri="{FF2B5EF4-FFF2-40B4-BE49-F238E27FC236}">
                  <a16:creationId xmlns:a16="http://schemas.microsoft.com/office/drawing/2014/main" id="{BF2DB32A-FC63-4ACB-9DE5-E4FA21A88416}"/>
                </a:ext>
              </a:extLst>
            </p:cNvPr>
            <p:cNvSpPr/>
            <p:nvPr/>
          </p:nvSpPr>
          <p:spPr>
            <a:xfrm>
              <a:off x="5822362" y="4681331"/>
              <a:ext cx="966066"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Worklist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r>
              <a:rPr lang="en-US" dirty="0"/>
              <a:t>Now we will make our application a worklist app. On selecting the fruit on the View1 navigate to the View2 and show the details of that the selected fruit on it.</a:t>
            </a:r>
          </a:p>
          <a:p>
            <a:r>
              <a:rPr lang="en-US" dirty="0"/>
              <a:t>For this we have to modify the </a:t>
            </a:r>
            <a:r>
              <a:rPr lang="en-US" b="1" dirty="0">
                <a:solidFill>
                  <a:schemeClr val="accent6"/>
                </a:solidFill>
              </a:rPr>
              <a:t>onSelectItem</a:t>
            </a:r>
            <a:r>
              <a:rPr lang="en-US" dirty="0"/>
              <a:t> Function to get the path of the selected item and pass it in the </a:t>
            </a:r>
            <a:r>
              <a:rPr lang="en-US" b="1" dirty="0">
                <a:solidFill>
                  <a:schemeClr val="accent6"/>
                </a:solidFill>
              </a:rPr>
              <a:t>onNext</a:t>
            </a:r>
            <a:r>
              <a:rPr lang="en-US" dirty="0"/>
              <a:t> function.</a:t>
            </a:r>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 name="Picture 9">
            <a:extLst>
              <a:ext uri="{FF2B5EF4-FFF2-40B4-BE49-F238E27FC236}">
                <a16:creationId xmlns:a16="http://schemas.microsoft.com/office/drawing/2014/main" id="{2E725220-0F3A-4CC1-813C-EC767FA0B6C4}"/>
              </a:ext>
            </a:extLst>
          </p:cNvPr>
          <p:cNvPicPr>
            <a:picLocks noChangeAspect="1"/>
          </p:cNvPicPr>
          <p:nvPr/>
        </p:nvPicPr>
        <p:blipFill>
          <a:blip r:embed="rId3"/>
          <a:stretch>
            <a:fillRect/>
          </a:stretch>
        </p:blipFill>
        <p:spPr>
          <a:xfrm>
            <a:off x="3063916" y="2022266"/>
            <a:ext cx="3298024"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7BE9624-A4B8-454F-BD15-2BB04278D683}"/>
              </a:ext>
            </a:extLst>
          </p:cNvPr>
          <p:cNvPicPr>
            <a:picLocks noChangeAspect="1"/>
          </p:cNvPicPr>
          <p:nvPr/>
        </p:nvPicPr>
        <p:blipFill rotWithShape="1">
          <a:blip r:embed="rId4"/>
          <a:srcRect b="7630"/>
          <a:stretch/>
        </p:blipFill>
        <p:spPr>
          <a:xfrm>
            <a:off x="7607411" y="2022266"/>
            <a:ext cx="3872936" cy="4100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Arrow: Right 3">
            <a:extLst>
              <a:ext uri="{FF2B5EF4-FFF2-40B4-BE49-F238E27FC236}">
                <a16:creationId xmlns:a16="http://schemas.microsoft.com/office/drawing/2014/main" id="{C1C0BCC3-0F03-4301-905A-7FFC055F7476}"/>
              </a:ext>
            </a:extLst>
          </p:cNvPr>
          <p:cNvSpPr/>
          <p:nvPr/>
        </p:nvSpPr>
        <p:spPr>
          <a:xfrm>
            <a:off x="6260123" y="2850774"/>
            <a:ext cx="1428342" cy="41315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marL="285750" indent="-285750">
              <a:buClr>
                <a:schemeClr val="tx1"/>
              </a:buClr>
              <a:buFont typeface="Arial" panose="020B0604020202020204" pitchFamily="34" charset="0"/>
              <a:buChar char="•"/>
            </a:pPr>
            <a:r>
              <a:rPr lang="en-US" dirty="0"/>
              <a:t>Header and Footer Toolbar</a:t>
            </a:r>
          </a:p>
          <a:p>
            <a:pPr marL="285750" indent="-285750">
              <a:buClr>
                <a:schemeClr val="tx1"/>
              </a:buClr>
              <a:buFont typeface="Arial" panose="020B0604020202020204" pitchFamily="34" charset="0"/>
              <a:buChar char="•"/>
            </a:pPr>
            <a:r>
              <a:rPr lang="en-US" dirty="0"/>
              <a:t>Worklist Application</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3"/>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and Footer Toolbar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algn="just"/>
            <a:r>
              <a:rPr lang="en-US" dirty="0"/>
              <a:t>Now we will add a Header Toolbar to the list control and in that we will add a delete button to delete multiple items from the List.</a:t>
            </a:r>
          </a:p>
          <a:p>
            <a:pPr algn="just"/>
            <a:r>
              <a:rPr lang="en-US" dirty="0"/>
              <a:t>We will also add a Footer toolbar to the page control and in that we will add a save button on press of the save button a alert will be shown to the user.</a:t>
            </a:r>
          </a:p>
          <a:p>
            <a:pPr algn="just"/>
            <a:endParaRPr lang="en-US" dirty="0"/>
          </a:p>
          <a:p>
            <a:pPr algn="just"/>
            <a:endParaRPr lang="en-US" dirty="0"/>
          </a:p>
          <a:p>
            <a:pPr algn="just"/>
            <a:r>
              <a:rPr lang="en-US" dirty="0"/>
              <a:t>Code Link:</a:t>
            </a:r>
          </a:p>
          <a:p>
            <a:pPr marL="285750" indent="-285750" algn="just">
              <a:buFontTx/>
              <a:buChar char="-"/>
            </a:pPr>
            <a:r>
              <a:rPr lang="en-US" dirty="0"/>
              <a:t>View1.view.xml</a:t>
            </a:r>
          </a:p>
          <a:p>
            <a:pPr marL="285750" indent="-285750" algn="just">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F4953B8-5585-4F1B-A5D6-25B04BA79DEF}"/>
              </a:ext>
            </a:extLst>
          </p:cNvPr>
          <p:cNvPicPr>
            <a:picLocks noChangeAspect="1"/>
          </p:cNvPicPr>
          <p:nvPr/>
        </p:nvPicPr>
        <p:blipFill>
          <a:blip r:embed="rId3"/>
          <a:stretch>
            <a:fillRect/>
          </a:stretch>
        </p:blipFill>
        <p:spPr>
          <a:xfrm>
            <a:off x="4112370" y="2299467"/>
            <a:ext cx="7268308" cy="3509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3787949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22983</TotalTime>
  <Words>1065</Words>
  <Application>Microsoft Office PowerPoint</Application>
  <PresentationFormat>Widescreen</PresentationFormat>
  <Paragraphs>140</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742</cp:revision>
  <dcterms:created xsi:type="dcterms:W3CDTF">2016-07-10T03:33:26Z</dcterms:created>
  <dcterms:modified xsi:type="dcterms:W3CDTF">2022-03-03T11:03:30Z</dcterms:modified>
</cp:coreProperties>
</file>